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39" r:id="rId2"/>
    <p:sldId id="285" r:id="rId3"/>
    <p:sldId id="284" r:id="rId4"/>
    <p:sldId id="341" r:id="rId5"/>
    <p:sldId id="342" r:id="rId6"/>
    <p:sldId id="343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340" r:id="rId32"/>
    <p:sldId id="345" r:id="rId33"/>
    <p:sldId id="346" r:id="rId34"/>
    <p:sldId id="348" r:id="rId35"/>
    <p:sldId id="347" r:id="rId36"/>
    <p:sldId id="283" r:id="rId37"/>
    <p:sldId id="344" r:id="rId38"/>
    <p:sldId id="25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D51836-854F-154C-9A0A-F80D2647BCE2}" v="33" dt="2020-11-30T09:03:10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1"/>
  </p:normalViewPr>
  <p:slideViewPr>
    <p:cSldViewPr snapToGrid="0" snapToObjects="1" showGuides="1">
      <p:cViewPr varScale="1">
        <p:scale>
          <a:sx n="151" d="100"/>
          <a:sy n="151" d="100"/>
        </p:scale>
        <p:origin x="200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21T13:56:37.684" idx="8">
    <p:pos x="4247" y="996"/>
    <p:text>NOTE new alternative image/layout variations on this title slide are now available. 
Select 'Layout' in the 'Slides section under the HOME menu tab to see the various options.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92EDE-DF07-2A42-A235-E3A4922FCE5E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B46047-8DFB-0847-8720-E5602945F2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456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B46047-8DFB-0847-8720-E5602945F2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62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927B2-D552-CF45-82C9-9B50E1454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6339A-3CEC-7245-8807-566EE0DB10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565466-70E7-8946-B060-6A87A75D0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E0EC8-4863-8A47-B05E-FA713D776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8CC7E-7317-2D4E-B677-BB6A1ED97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3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6ED1-1620-9744-9CA1-08EFB6DEA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88B584-B044-CF4B-94E2-0C805EB01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FE0EA-C101-1C47-B5AC-F9AA80E39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309FB-A264-EC49-AB1E-16949C462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F05EC-6BA3-B941-BA51-365C85A1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773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C185E8-91E9-AF41-8B9B-D342565963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ED3A9-968B-B643-B6BE-47B7868AF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A5527-64F9-CA40-9BE1-DB88B6040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8A53D-C233-164D-8C0F-C5997BF8F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0F570-0DA0-D54E-AD09-62181A464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2774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67313" y="466687"/>
            <a:ext cx="14674090" cy="68640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5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355" kern="1200" cap="all" spc="4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Title goes here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67313" y="1153092"/>
            <a:ext cx="14674090" cy="710570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59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45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18921" indent="0" algn="l" defTabSz="914459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45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34000" indent="0" algn="l" defTabSz="914459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45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652919" indent="0" algn="l" defTabSz="914459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45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867998" indent="0" algn="l" defTabSz="914459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45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764" indent="-228614" algn="l" defTabSz="9144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93" indent="-228614" algn="l" defTabSz="9144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23" indent="-228614" algn="l" defTabSz="9144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452" indent="-228614" algn="l" defTabSz="91445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503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661A5-9975-3A47-BE34-6B4DBEA0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1C6A2-0C5D-3E45-8890-699848A68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B4D2A-D379-B946-84FB-22036FAEF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1B9CA-3E19-A44D-B4F1-1565BDC0D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BD00C-9ACC-E143-AE7B-FCC8DCBC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32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BAA8-5F78-5E48-8B03-B6FD4FB08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DA693-BD99-E146-A445-8FB45DD3E9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53698-EDE7-7847-851B-EE8555567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53552-A723-3D4D-AAD0-3D47BAB50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EC054-3A7F-F441-B802-7E370B7DE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71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E3477-525A-A741-9710-77F6CB92C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05302-E7C2-0347-9AA0-BD18AB78C2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AA32FF-62EA-1046-B8BC-AA98F90655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B4C37-2CA4-074F-9C41-EE6DEA00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CF3A56-F1F7-B44E-9D11-F9E72D63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A2985-16FE-6148-AF42-B39FA82F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183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6B66F-B017-8544-B5BE-06CB9CE40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FF3BA-DC37-6F48-BFA6-87B687025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0FBC82-4EB9-B745-82D7-BB1D98C74B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35A995-039F-C549-A314-3247958358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41C7E5-5E60-EA40-BB47-111BC7F73B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300D20-CE92-404A-8FA9-5CD7AA185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AB0650-1A2E-3D48-B6A5-51B9D7A8C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F462BB-1B80-5940-BB32-6338B64B1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36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9CBFA-651E-E144-8A2E-238C3F5F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5AE546-3AC0-DC47-80C1-DB95AF8AC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F4F6FE-A72B-864D-A2CC-9F44C89C9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2AEAB-3B1C-D743-881E-E37150CA4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399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E4AEA9-B927-C84E-9A3A-139397BD9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94011C-744F-7F43-8E45-EA838A946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1CEBE-6451-5545-8306-E6ADF682A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440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B23F8-1CEC-3F45-977C-5CCAB162D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C3D6-ECA9-034C-BF29-508BB40A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98FF4C-C440-BA4C-BF2A-0F9643CD6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2E565-136E-044D-B6DF-91F835D1BA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89B9C6-664D-E246-9F42-E5A66EA71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13A7C-742D-8F46-BADF-3984E6D00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438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B1FED-B83C-2349-8B08-2DB0AA67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A6EBF9-107D-5C47-9AEF-58DDADED40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CB0B8-BA46-B346-B9B5-227DE6F24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A8550-92C1-BB4F-BCEF-D75638D08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4CBB6-5514-0045-9CCB-5BC3119C4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06BD01-8517-DB44-99C7-FFEED6B24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297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F9EEAD-70B9-4E47-BFC7-B6374B43E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C29687-3931-2744-A5FA-3A0446FAE4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A25E8-C75C-2147-A079-3512A3B285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188CA-D2E7-F548-9261-744076D178E9}" type="datetimeFigureOut">
              <a:rPr lang="en-US" smtClean="0"/>
              <a:t>11/29/20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05383E-C2B0-F840-B7A9-1BF113557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AD723-3D6C-8F4E-AEF4-1CBF3F7A1C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D4201-1D22-574F-8A4D-87D81583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96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uxmovement.com/mobile/stop-misusing-toggle-switches/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justinmind.com/blog/toggle-design-patterns-examples/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ribbble.com/tags/toggle_switch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dribbble.com/shots/6789054-Infinity-Love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bbble.com/shots/6789054-Infinity-Lov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nngroup.com/articles/toggle-switch-guidelines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nngroup.com/articles/toggle-switch-guidelines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karthikeya0798/switch-swirl-ui-element-51bee23fe020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selection-control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ubtitle 55"/>
          <p:cNvSpPr>
            <a:spLocks noGrp="1"/>
          </p:cNvSpPr>
          <p:nvPr>
            <p:ph type="subTitle" idx="1"/>
          </p:nvPr>
        </p:nvSpPr>
        <p:spPr>
          <a:xfrm>
            <a:off x="5499314" y="5989012"/>
            <a:ext cx="6369663" cy="428646"/>
          </a:xfrm>
        </p:spPr>
        <p:txBody>
          <a:bodyPr>
            <a:normAutofit/>
          </a:bodyPr>
          <a:lstStyle/>
          <a:p>
            <a:pPr algn="r"/>
            <a:r>
              <a:rPr lang="en-GB" sz="1996" dirty="0">
                <a:solidFill>
                  <a:schemeClr val="bg1"/>
                </a:solidFill>
              </a:rPr>
              <a:t>Computing – </a:t>
            </a:r>
            <a:r>
              <a:rPr lang="en-GB" sz="1996" dirty="0">
                <a:solidFill>
                  <a:schemeClr val="bg1"/>
                </a:solidFill>
                <a:ea typeface="+mn-lt"/>
                <a:cs typeface="+mn-lt"/>
              </a:rPr>
              <a:t>Faculty of Business, Law and Digital</a:t>
            </a:r>
            <a:endParaRPr lang="en-GB" sz="1996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40645" y="6222216"/>
            <a:ext cx="1682705" cy="195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270" dirty="0" err="1">
                <a:solidFill>
                  <a:schemeClr val="bg1"/>
                </a:solidFill>
              </a:rPr>
              <a:t>martin.reid@solent.ac.uk</a:t>
            </a:r>
            <a:endParaRPr lang="en-GB" sz="1270" dirty="0">
              <a:solidFill>
                <a:schemeClr val="bg1"/>
              </a:solidFill>
            </a:endParaRPr>
          </a:p>
        </p:txBody>
      </p:sp>
      <p:sp>
        <p:nvSpPr>
          <p:cNvPr id="7" name="Title 54">
            <a:extLst>
              <a:ext uri="{FF2B5EF4-FFF2-40B4-BE49-F238E27FC236}">
                <a16:creationId xmlns:a16="http://schemas.microsoft.com/office/drawing/2014/main" id="{84F1D562-E269-BB47-8C01-EC6434620FF6}"/>
              </a:ext>
            </a:extLst>
          </p:cNvPr>
          <p:cNvSpPr txBox="1">
            <a:spLocks/>
          </p:cNvSpPr>
          <p:nvPr/>
        </p:nvSpPr>
        <p:spPr>
          <a:xfrm>
            <a:off x="1699639" y="4776742"/>
            <a:ext cx="9964004" cy="134535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100800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50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6000" b="1" dirty="0">
                <a:solidFill>
                  <a:srgbClr val="FF0000"/>
                </a:solidFill>
                <a:latin typeface="Trebuchet MS" panose="020B0703020202090204" pitchFamily="34" charset="0"/>
              </a:rPr>
              <a:t>UI SWITCHES</a:t>
            </a:r>
          </a:p>
        </p:txBody>
      </p:sp>
    </p:spTree>
    <p:extLst>
      <p:ext uri="{BB962C8B-B14F-4D97-AF65-F5344CB8AC3E}">
        <p14:creationId xmlns:p14="http://schemas.microsoft.com/office/powerpoint/2010/main" val="375303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4765C03-8B1E-4B41-9BFE-C74A058F4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741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93AB677-4766-014D-9673-CC9D81C24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865" y="0"/>
            <a:ext cx="8648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0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5C5547A-930B-8847-8632-BCD29FFE8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85" y="0"/>
            <a:ext cx="10138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57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89CEF06-D60D-DE42-9C7C-341384968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97" y="0"/>
            <a:ext cx="107480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6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8DE6D5D-FB2D-EE43-A9C0-A69750FD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552" y="0"/>
            <a:ext cx="8366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9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1E91D5F-9142-6C46-97E0-DE4934CA9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88" y="0"/>
            <a:ext cx="10653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97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D4E9051-9A41-B44B-A561-22B27A936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381" y="0"/>
            <a:ext cx="6677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1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C87524-33EA-244F-9EA7-807C10791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923" y="0"/>
            <a:ext cx="8216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18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7EEA18A-084C-2A4F-80EA-A78C2DAFA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43"/>
            <a:ext cx="12192000" cy="67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81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9C94E0DE-47B2-4147-A617-DC5338B5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741" y="0"/>
            <a:ext cx="82045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40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Flow2" descr="ScreenFlow2">
            <a:hlinkClick r:id="" action="ppaction://media"/>
            <a:extLst>
              <a:ext uri="{FF2B5EF4-FFF2-40B4-BE49-F238E27FC236}">
                <a16:creationId xmlns:a16="http://schemas.microsoft.com/office/drawing/2014/main" id="{6F29FDEF-859C-6746-A9A3-0726F728C2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3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11301-E638-0849-BBBB-0F1C9B456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435" y="0"/>
            <a:ext cx="73051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814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02E84DB0-2524-D64A-BD75-EB6BDDB2F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72" y="0"/>
            <a:ext cx="98998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66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E497A55-C080-4C4B-A1A7-1E36BD0E0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910" y="0"/>
            <a:ext cx="77321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72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3539DAC-9C52-3644-B240-CE350417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916" y="0"/>
            <a:ext cx="8182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2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FE57D61-15AC-B142-BADB-1AD9F91F7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796" y="0"/>
            <a:ext cx="8052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89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6E055AA-4756-F24F-A789-FE570F8C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815" y="0"/>
            <a:ext cx="10712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84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96D909-B93D-2747-801D-06476BEB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757"/>
            <a:ext cx="12192000" cy="5556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08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AC821744-FD2C-A04B-A778-08C525045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739"/>
            <a:ext cx="12192000" cy="61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9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9A9945B-CFD0-9746-9EF5-4F030F3C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24" y="0"/>
            <a:ext cx="10998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1321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59CF7DC-90A5-B642-B551-A9952FE19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22" y="0"/>
            <a:ext cx="91581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42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Flow" descr="ScreenFlow">
            <a:hlinkClick r:id="" action="ppaction://media"/>
            <a:extLst>
              <a:ext uri="{FF2B5EF4-FFF2-40B4-BE49-F238E27FC236}">
                <a16:creationId xmlns:a16="http://schemas.microsoft.com/office/drawing/2014/main" id="{7A9C1654-0B5F-284C-86F9-F223829CD6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0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DA9074-4FF2-FB49-B11A-11D065C1A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0" y="0"/>
            <a:ext cx="11445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93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A366A9-40DC-484B-9582-BF0E278383B3}"/>
              </a:ext>
            </a:extLst>
          </p:cNvPr>
          <p:cNvSpPr/>
          <p:nvPr/>
        </p:nvSpPr>
        <p:spPr>
          <a:xfrm>
            <a:off x="108856" y="6488668"/>
            <a:ext cx="11342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uxmovement.com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., 2019. </a:t>
            </a:r>
            <a:r>
              <a:rPr lang="en-GB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Stop Misusing Toggle Switches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[viewed 30 November 2020]. Available from: 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https://uxmovement.com/mobile/stop-misusing-toggle-switches</a:t>
            </a:r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/</a:t>
            </a:r>
            <a:r>
              <a:rPr lang="en-GB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GB" b="0" i="0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714BFA8-23D5-DE46-B445-65F2D831A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582" y="0"/>
            <a:ext cx="8704835" cy="61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22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963A631-6AD9-A14F-92C4-ED1BA7ACAD49}"/>
              </a:ext>
            </a:extLst>
          </p:cNvPr>
          <p:cNvSpPr/>
          <p:nvPr/>
        </p:nvSpPr>
        <p:spPr>
          <a:xfrm>
            <a:off x="266700" y="6457890"/>
            <a:ext cx="1165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justinmind.com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., 2020. </a:t>
            </a:r>
            <a:r>
              <a:rPr lang="en-GB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Toggle switch design: the full run through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[viewed 30 November 2020]. Available from: 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https://www.justinmind.com/blog/toggle-design-patterns-examples/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5687E4-C06E-FA4D-869F-F2B3D393E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31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04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D560FA-E853-7648-BC52-B2A8D2427687}"/>
              </a:ext>
            </a:extLst>
          </p:cNvPr>
          <p:cNvSpPr/>
          <p:nvPr/>
        </p:nvSpPr>
        <p:spPr>
          <a:xfrm>
            <a:off x="7819955" y="6227019"/>
            <a:ext cx="4072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https://dribbble.com/tags/toggle_switch</a:t>
            </a:r>
            <a:r>
              <a:rPr lang="en-US" dirty="0"/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D694785-BCBC-BA4A-A5D3-9E8AE6056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6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55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C8774-C10C-0748-BDFA-E356D92A8047}"/>
              </a:ext>
            </a:extLst>
          </p:cNvPr>
          <p:cNvSpPr/>
          <p:nvPr/>
        </p:nvSpPr>
        <p:spPr>
          <a:xfrm>
            <a:off x="3818972" y="6313211"/>
            <a:ext cx="4932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https://dribbble.com/shots/6789054-Infinity-Love</a:t>
            </a:r>
            <a:r>
              <a:rPr lang="en-US" dirty="0"/>
              <a:t>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8A344CD-577F-7D4F-A210-E9073E209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2339" y="0"/>
            <a:ext cx="90873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1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3D07423-EE5E-FB4F-8C3F-DB321E744B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95" r="12595" b="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8D79712-F986-BE47-A40E-F2446A43BB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22" r="14267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2C8774-C10C-0748-BDFA-E356D92A8047}"/>
              </a:ext>
            </a:extLst>
          </p:cNvPr>
          <p:cNvSpPr/>
          <p:nvPr/>
        </p:nvSpPr>
        <p:spPr>
          <a:xfrm>
            <a:off x="20" y="6172201"/>
            <a:ext cx="6095980" cy="68579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https://dribbble.com/shots/6789054-Infinity-Love</a:t>
            </a:r>
            <a:r>
              <a:rPr lang="en-US" sz="130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4850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84C865-1880-1C48-BB59-796D353E0181}"/>
              </a:ext>
            </a:extLst>
          </p:cNvPr>
          <p:cNvSpPr/>
          <p:nvPr/>
        </p:nvSpPr>
        <p:spPr>
          <a:xfrm>
            <a:off x="2111829" y="6464665"/>
            <a:ext cx="9209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nngroup.com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., 2018. </a:t>
            </a:r>
            <a:r>
              <a:rPr lang="en-GB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Toggle-Switch Guidelines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[viewed 30 November 2020]. Available from: 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https://www.nngroup.com/articles/toggle-switch-guidelines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04A21C-FF44-1243-A055-B7DCE24DF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301" y="0"/>
            <a:ext cx="10582544" cy="62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775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420AB52-4D27-1D4E-A2F9-DDD6D0B6BDB5}"/>
              </a:ext>
            </a:extLst>
          </p:cNvPr>
          <p:cNvSpPr/>
          <p:nvPr/>
        </p:nvSpPr>
        <p:spPr>
          <a:xfrm>
            <a:off x="2111829" y="6464665"/>
            <a:ext cx="9209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nngroup.com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., 2018. </a:t>
            </a:r>
            <a:r>
              <a:rPr lang="en-GB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Toggle-Switch Guidelines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[viewed 30 November 2020]. Available from: 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2"/>
              </a:rPr>
              <a:t>https://www.nngroup.com/articles/toggle-switch-guidelines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/</a:t>
            </a:r>
          </a:p>
          <a:p>
            <a:r>
              <a:rPr lang="en-GB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F671CE1-2C4D-5345-9D55-6D6B2E2B3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125" y="0"/>
            <a:ext cx="9321202" cy="63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65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72BFF03A-09D4-E347-8F7C-E25B17505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6" y="0"/>
            <a:ext cx="11329147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7FBF22E-1F07-C542-AB2D-F82DE4CE28F6}"/>
              </a:ext>
            </a:extLst>
          </p:cNvPr>
          <p:cNvSpPr/>
          <p:nvPr/>
        </p:nvSpPr>
        <p:spPr>
          <a:xfrm>
            <a:off x="431426" y="6304002"/>
            <a:ext cx="113291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KARTHIKEYA GS, 2020. </a:t>
            </a:r>
            <a:r>
              <a:rPr lang="en-GB" sz="1000" b="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Switch &amp; Swirl — UI Element - Karthikeya GS - Medium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[viewed 30 November 2020]. Available from: 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hlinkClick r:id="rId3"/>
              </a:rPr>
              <a:t>https://medium.com/@karthikeya0798/switch-swirl-ui-element-51bee23fe020</a:t>
            </a:r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r>
              <a:rPr lang="en-GB" sz="1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‌</a:t>
            </a:r>
          </a:p>
        </p:txBody>
      </p:sp>
    </p:spTree>
    <p:extLst>
      <p:ext uri="{BB962C8B-B14F-4D97-AF65-F5344CB8AC3E}">
        <p14:creationId xmlns:p14="http://schemas.microsoft.com/office/powerpoint/2010/main" val="793151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Flow2" descr="ScreenFlow2">
            <a:hlinkClick r:id="" action="ppaction://media"/>
            <a:extLst>
              <a:ext uri="{FF2B5EF4-FFF2-40B4-BE49-F238E27FC236}">
                <a16:creationId xmlns:a16="http://schemas.microsoft.com/office/drawing/2014/main" id="{ADF54239-97F2-3E43-9EAB-5754401111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42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Flow3" descr="ScreenFlow3">
            <a:hlinkClick r:id="" action="ppaction://media"/>
            <a:extLst>
              <a:ext uri="{FF2B5EF4-FFF2-40B4-BE49-F238E27FC236}">
                <a16:creationId xmlns:a16="http://schemas.microsoft.com/office/drawing/2014/main" id="{16D80622-D281-FD4A-88A3-943A0B028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635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6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Flow4" descr="ScreenFlow4">
            <a:hlinkClick r:id="" action="ppaction://media"/>
            <a:extLst>
              <a:ext uri="{FF2B5EF4-FFF2-40B4-BE49-F238E27FC236}">
                <a16:creationId xmlns:a16="http://schemas.microsoft.com/office/drawing/2014/main" id="{A6633F96-B5F8-E543-9ADD-20F0EA58E4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70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026994-52D4-B04F-9A02-1D9139583B4A}"/>
              </a:ext>
            </a:extLst>
          </p:cNvPr>
          <p:cNvSpPr txBox="1"/>
          <p:nvPr/>
        </p:nvSpPr>
        <p:spPr>
          <a:xfrm>
            <a:off x="1730828" y="6581001"/>
            <a:ext cx="96991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MATERIAL DESIGN, 2020. </a:t>
            </a:r>
            <a:r>
              <a:rPr lang="en-GB" sz="1200" i="1" dirty="0"/>
              <a:t>Material Design</a:t>
            </a:r>
            <a:r>
              <a:rPr lang="en-GB" sz="1200" dirty="0"/>
              <a:t> [viewed 29 November 2020]. Available from: </a:t>
            </a:r>
            <a:r>
              <a:rPr lang="en-GB" sz="1200" dirty="0">
                <a:hlinkClick r:id="rId3"/>
              </a:rPr>
              <a:t>https://material.io/components/selection-controls</a:t>
            </a:r>
            <a:r>
              <a:rPr lang="en-GB" sz="1200" dirty="0"/>
              <a:t> </a:t>
            </a:r>
          </a:p>
          <a:p>
            <a:r>
              <a:rPr lang="en-GB" dirty="0"/>
              <a:t>‌</a:t>
            </a:r>
          </a:p>
        </p:txBody>
      </p:sp>
      <p:pic>
        <p:nvPicPr>
          <p:cNvPr id="6" name="Picture 5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D1249E3-F36B-444D-AC23-E4A1D0BE0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536" y="0"/>
            <a:ext cx="9086927" cy="635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76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F56FFEF-ABC3-1742-96E7-1CB5271D5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12" y="0"/>
            <a:ext cx="10796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50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54259AD-C984-6443-99E2-248558D1C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128" y="0"/>
            <a:ext cx="82697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75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236</Words>
  <Application>Microsoft Macintosh PowerPoint</Application>
  <PresentationFormat>Widescreen</PresentationFormat>
  <Paragraphs>18</Paragraphs>
  <Slides>38</Slides>
  <Notes>1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Reid</dc:creator>
  <cp:lastModifiedBy>Martin Reid</cp:lastModifiedBy>
  <cp:revision>1</cp:revision>
  <dcterms:created xsi:type="dcterms:W3CDTF">2020-11-30T08:29:49Z</dcterms:created>
  <dcterms:modified xsi:type="dcterms:W3CDTF">2020-11-30T10:36:12Z</dcterms:modified>
</cp:coreProperties>
</file>